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1" r:id="rId2"/>
    <p:sldId id="269" r:id="rId3"/>
    <p:sldId id="262" r:id="rId4"/>
    <p:sldId id="257" r:id="rId5"/>
    <p:sldId id="288" r:id="rId6"/>
    <p:sldId id="289" r:id="rId7"/>
    <p:sldId id="29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2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5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326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5CA2501-5CF7-412D-B73F-8CC63ED953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961385-5E2C-4CF6-8FD8-D1C361CF2D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A23D-1A89-4932-9ABD-A8994C23663E}" type="datetimeFigureOut">
              <a:rPr lang="de-DE" smtClean="0"/>
              <a:t>14.08.2025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56EB88-73BE-4AE8-951C-36C8F9B23C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C5AE93-D4FF-4768-BC84-18C173AF0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AF13-C620-45F5-9619-0A06D888F9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3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14.08.2025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948A75EE-34A0-41B3-B69E-36C95D1DF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520" y="499687"/>
            <a:ext cx="1633112" cy="7022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F47377-0C38-461B-A0CA-B58308B7B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52283"/>
            <a:ext cx="12192001" cy="3305717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-46114" y="1799970"/>
            <a:ext cx="12240399" cy="2988056"/>
            <a:chOff x="-46114" y="1799970"/>
            <a:chExt cx="12240399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-46114" y="3528059"/>
              <a:ext cx="4972711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0088" y="2061000"/>
            <a:ext cx="7746112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0263112" y="3645056"/>
            <a:ext cx="1440000" cy="288000"/>
          </a:xfrm>
        </p:spPr>
        <p:txBody>
          <a:bodyPr tIns="28800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16/07/2025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9917" y="3605875"/>
            <a:ext cx="4608000" cy="540000"/>
          </a:xfrm>
        </p:spPr>
        <p:txBody>
          <a:bodyPr lIns="0" tIns="0" rIns="0" bIns="3600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presenter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544272" y="2924976"/>
            <a:ext cx="3456384" cy="287904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carv-mcpc-2025.uni-siegen.de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E8D3298-91C8-027F-F45B-F56210FFD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7095"/>
          <a:stretch/>
        </p:blipFill>
        <p:spPr>
          <a:xfrm>
            <a:off x="10212076" y="1527694"/>
            <a:ext cx="1512000" cy="56949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69AFF19-249C-4839-8546-B35CE13A28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0503" y="530950"/>
            <a:ext cx="2397455" cy="70221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7298F5B-53BF-4C75-A3C9-2BF5821617A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223" y="571050"/>
            <a:ext cx="698257" cy="73915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8ED602D4-5F8D-4B4B-A49A-334AC16CDE40}"/>
              </a:ext>
            </a:extLst>
          </p:cNvPr>
          <p:cNvSpPr txBox="1"/>
          <p:nvPr userDrawn="1"/>
        </p:nvSpPr>
        <p:spPr>
          <a:xfrm>
            <a:off x="2653498" y="476446"/>
            <a:ext cx="3112795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b="1" dirty="0"/>
              <a:t>CARV MCPC 2025</a:t>
            </a:r>
          </a:p>
          <a:p>
            <a:pPr lvl="0">
              <a:lnSpc>
                <a:spcPct val="120000"/>
              </a:lnSpc>
            </a:pPr>
            <a:r>
              <a:rPr lang="de-DE" sz="1200" dirty="0"/>
              <a:t>“New </a:t>
            </a:r>
            <a:r>
              <a:rPr lang="de-DE" sz="1200" dirty="0" err="1"/>
              <a:t>Paradigms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Anticipated</a:t>
            </a:r>
            <a:r>
              <a:rPr lang="de-DE" sz="1200" dirty="0"/>
              <a:t> </a:t>
            </a:r>
            <a:r>
              <a:rPr lang="de-DE" sz="1200" dirty="0" err="1"/>
              <a:t>Uncertainty</a:t>
            </a:r>
            <a:r>
              <a:rPr lang="de-DE" sz="120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200" dirty="0"/>
              <a:t>9</a:t>
            </a:r>
            <a:r>
              <a:rPr lang="de-DE" sz="1200" baseline="30000" dirty="0"/>
              <a:t>th</a:t>
            </a:r>
            <a:r>
              <a:rPr lang="de-DE" sz="1200" dirty="0"/>
              <a:t> – 11</a:t>
            </a:r>
            <a:r>
              <a:rPr lang="de-DE" sz="1200" baseline="30000" dirty="0"/>
              <a:t>th</a:t>
            </a:r>
            <a:r>
              <a:rPr lang="de-DE" sz="1200" dirty="0"/>
              <a:t> September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90A1B27F-08BE-4D6B-A57B-CC4980FEA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917" y="4149002"/>
            <a:ext cx="4320160" cy="540000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affiliation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August 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9CC3F3-B96D-48F3-8274-F500A952A5B9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August 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90A8EB-B8EC-4FE4-A190-6419AD3B3A43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August 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AEBAE8-832B-4447-9C2C-B61609269B56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August 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99496D-C0ED-4DC8-8730-5B5F452DFC20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August 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056EF8-E295-441F-9842-CEAA63E48722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34B26265-BA78-4471-89B2-4859D4867F53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14. August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C7712CF9-A8CC-4BE5-BCB9-2FFBF5286C66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360395"/>
            <a:ext cx="5760640" cy="45881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 dirty="0"/>
              <a:t>Closing statement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80D18-FA22-48C9-B9AE-CDBF5F639CAE}" type="datetime1">
              <a:rPr lang="en-GB" smtClean="0"/>
              <a:pPr/>
              <a:t>14/08/2025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968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59B9A7-5852-4DC4-A10A-574CAA7B1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507" y="947293"/>
            <a:ext cx="5184453" cy="1295354"/>
          </a:xfrm>
        </p:spPr>
        <p:txBody>
          <a:bodyPr tIns="0" anchor="ctr"/>
          <a:lstStyle>
            <a:lvl1pPr>
              <a:defRPr sz="24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/>
              <a:t>Click to edit presentation title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6BE0B2E-5117-407F-A98B-EB68980580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07" y="2616386"/>
            <a:ext cx="5184453" cy="684025"/>
          </a:xfr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presenter name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F95D0E2B-A8EA-4E62-9D07-019A7DBDC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507" y="3429000"/>
            <a:ext cx="4464373" cy="720080"/>
          </a:xfrm>
        </p:spPr>
        <p:txBody>
          <a:bodyPr anchor="t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contact information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92DE5D-C1D6-4D4E-BF5A-AA974D66AEE6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2CB7A9-3C73-41FB-8B18-17D0D9C16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28" y="5791799"/>
            <a:ext cx="1201861" cy="5167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B238B42-8952-4378-B4C8-336427668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095"/>
          <a:stretch/>
        </p:blipFill>
        <p:spPr>
          <a:xfrm>
            <a:off x="6620206" y="5877524"/>
            <a:ext cx="1112731" cy="41910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4E1951A-9B71-4453-AADB-666B08118D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3821" y="5797602"/>
            <a:ext cx="1764367" cy="51678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C01DC7C-4F5D-4D1B-846C-8AD87E3CB1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81929" y="5802295"/>
            <a:ext cx="552857" cy="54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1033DE3-DB09-4A6E-AD37-9D64525DEF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6314" y="5738035"/>
            <a:ext cx="1617987" cy="645825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F2F034E3-7D33-4323-A8A6-3329D36AA760}"/>
              </a:ext>
            </a:extLst>
          </p:cNvPr>
          <p:cNvSpPr/>
          <p:nvPr userDrawn="1"/>
        </p:nvSpPr>
        <p:spPr>
          <a:xfrm>
            <a:off x="191344" y="6308580"/>
            <a:ext cx="1008112" cy="360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D6E4F6-F472-40F4-B9DD-6FFB410A2B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3976" y="5769623"/>
            <a:ext cx="29844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14. August 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5A6222-186D-444D-ADDB-7CFB0946F8F0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14.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4AE1D1-99E1-406A-8EFA-53F277B857B7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14. August 2025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accent6"/>
                </a:solidFill>
              </a:rPr>
              <a:t>www.uni-siegen.de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14. August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54AFE0AE-67A5-4FFD-97AF-4D79C608157B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0488" y="6453352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864A09-5D31-4B90-BCA6-378428136039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6FC0B7-8490-4911-AB1A-E1E0B84DB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5920" y="6462050"/>
            <a:ext cx="4320645" cy="143395"/>
          </a:xfr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C6B90908-7BC3-4934-8048-75F4D3D277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1397" y="6462050"/>
            <a:ext cx="1484259" cy="144000"/>
          </a:xfrm>
        </p:spPr>
        <p:txBody>
          <a:bodyPr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fld id="{CA2186A6-5896-45E0-B479-D79727474560}" type="datetime1">
              <a:rPr lang="en-GB" smtClean="0"/>
              <a:t>17/07/2025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14. August 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9AAA39-96C0-4C8F-AFA6-2413663B7D26}"/>
              </a:ext>
            </a:extLst>
          </p:cNvPr>
          <p:cNvSpPr txBox="1"/>
          <p:nvPr userDrawn="1"/>
        </p:nvSpPr>
        <p:spPr>
          <a:xfrm>
            <a:off x="1230598" y="6264015"/>
            <a:ext cx="2913189" cy="4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de-DE" sz="1050" dirty="0"/>
              <a:t>“New </a:t>
            </a:r>
            <a:r>
              <a:rPr lang="de-DE" sz="1050" dirty="0" err="1"/>
              <a:t>Paradigms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</a:t>
            </a:r>
            <a:r>
              <a:rPr lang="de-DE" sz="1050" dirty="0" err="1"/>
              <a:t>Anticipated</a:t>
            </a:r>
            <a:r>
              <a:rPr lang="de-DE" sz="1050" dirty="0"/>
              <a:t> </a:t>
            </a:r>
            <a:r>
              <a:rPr lang="de-DE" sz="1050" dirty="0" err="1"/>
              <a:t>Uncertainty</a:t>
            </a:r>
            <a:r>
              <a:rPr lang="de-DE" sz="1050" dirty="0"/>
              <a:t>“</a:t>
            </a:r>
          </a:p>
          <a:p>
            <a:pPr lvl="0">
              <a:lnSpc>
                <a:spcPct val="120000"/>
              </a:lnSpc>
            </a:pPr>
            <a:r>
              <a:rPr lang="de-DE" sz="1050" dirty="0"/>
              <a:t>CARV MCPC 2025            9</a:t>
            </a:r>
            <a:r>
              <a:rPr lang="de-DE" sz="1050" baseline="30000" dirty="0"/>
              <a:t>th</a:t>
            </a:r>
            <a:r>
              <a:rPr lang="de-DE" sz="1050" dirty="0"/>
              <a:t> – 11</a:t>
            </a:r>
            <a:r>
              <a:rPr lang="de-DE" sz="1050" baseline="30000" dirty="0"/>
              <a:t>th</a:t>
            </a:r>
            <a:r>
              <a:rPr lang="de-DE" sz="1050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396F35C-576B-4FDA-AFAF-9DD9480FC5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2" y="6313746"/>
            <a:ext cx="866961" cy="37277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14.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50" r:id="rId4"/>
    <p:sldLayoutId id="2147483651" r:id="rId5"/>
    <p:sldLayoutId id="2147483662" r:id="rId6"/>
    <p:sldLayoutId id="2147483667" r:id="rId7"/>
    <p:sldLayoutId id="2147483665" r:id="rId8"/>
    <p:sldLayoutId id="2147483652" r:id="rId9"/>
    <p:sldLayoutId id="2147483673" r:id="rId10"/>
    <p:sldLayoutId id="2147483680" r:id="rId11"/>
    <p:sldLayoutId id="2147483677" r:id="rId12"/>
    <p:sldLayoutId id="2147483674" r:id="rId13"/>
    <p:sldLayoutId id="2147483675" r:id="rId14"/>
    <p:sldLayoutId id="2147483676" r:id="rId15"/>
    <p:sldLayoutId id="2147483678" r:id="rId16"/>
    <p:sldLayoutId id="2147483679" r:id="rId17"/>
    <p:sldLayoutId id="2147483654" r:id="rId18"/>
    <p:sldLayoutId id="214748365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63FBD64A-8EFE-4D86-9551-1DF5DBF2DE5B}"/>
              </a:ext>
            </a:extLst>
          </p:cNvPr>
          <p:cNvSpPr txBox="1">
            <a:spLocks/>
          </p:cNvSpPr>
          <p:nvPr/>
        </p:nvSpPr>
        <p:spPr>
          <a:xfrm>
            <a:off x="609754" y="2924944"/>
            <a:ext cx="10971300" cy="1224136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70" b="1" i="1" dirty="0"/>
              <a:t>Presentation title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113255-343C-4FF3-9606-04114112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4" y="6966"/>
            <a:ext cx="12208668" cy="2823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17EE24ED-7216-4893-98D6-DA4A7712EB3E}"/>
              </a:ext>
            </a:extLst>
          </p:cNvPr>
          <p:cNvSpPr txBox="1">
            <a:spLocks/>
          </p:cNvSpPr>
          <p:nvPr/>
        </p:nvSpPr>
        <p:spPr>
          <a:xfrm>
            <a:off x="609734" y="4437112"/>
            <a:ext cx="10971300" cy="864096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70" b="1" i="1" dirty="0"/>
              <a:t>Presenter name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1927C3FA-42A7-40D0-BF6C-E44C21377F6D}"/>
              </a:ext>
            </a:extLst>
          </p:cNvPr>
          <p:cNvSpPr txBox="1">
            <a:spLocks/>
          </p:cNvSpPr>
          <p:nvPr/>
        </p:nvSpPr>
        <p:spPr>
          <a:xfrm>
            <a:off x="601325" y="5445224"/>
            <a:ext cx="10971300" cy="720080"/>
          </a:xfrm>
          <a:prstGeom prst="rect">
            <a:avLst/>
          </a:prstGeom>
        </p:spPr>
        <p:txBody>
          <a:bodyPr vert="horz" lIns="0" tIns="1800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/>
              <a:t>Affiliation information </a:t>
            </a:r>
          </a:p>
        </p:txBody>
      </p:sp>
    </p:spTree>
    <p:extLst>
      <p:ext uri="{BB962C8B-B14F-4D97-AF65-F5344CB8AC3E}">
        <p14:creationId xmlns:p14="http://schemas.microsoft.com/office/powerpoint/2010/main" val="180920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9DE7D2C-96AE-44F1-847D-E4B481E2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F1396-C05B-413C-9603-CD91C2D59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Section</a:t>
            </a:r>
            <a:r>
              <a:rPr lang="de-DE" dirty="0"/>
              <a:t> 1  </a:t>
            </a:r>
          </a:p>
          <a:p>
            <a:pPr lvl="1"/>
            <a:r>
              <a:rPr lang="de-DE" dirty="0" err="1"/>
              <a:t>Section</a:t>
            </a:r>
            <a:r>
              <a:rPr lang="de-DE" dirty="0"/>
              <a:t> 1 Point 1  </a:t>
            </a:r>
          </a:p>
          <a:p>
            <a:pPr lvl="1"/>
            <a:r>
              <a:rPr lang="de-DE" dirty="0" err="1"/>
              <a:t>Section</a:t>
            </a:r>
            <a:r>
              <a:rPr lang="de-DE" dirty="0"/>
              <a:t> 1 Point 2</a:t>
            </a:r>
          </a:p>
          <a:p>
            <a:r>
              <a:rPr lang="de-DE" dirty="0" err="1"/>
              <a:t>Section</a:t>
            </a:r>
            <a:r>
              <a:rPr lang="de-DE" dirty="0"/>
              <a:t> 2  </a:t>
            </a:r>
          </a:p>
          <a:p>
            <a:r>
              <a:rPr lang="de-DE" dirty="0" err="1"/>
              <a:t>Section</a:t>
            </a:r>
            <a:r>
              <a:rPr lang="de-DE" dirty="0"/>
              <a:t> 3</a:t>
            </a:r>
          </a:p>
          <a:p>
            <a:r>
              <a:rPr lang="de-DE" dirty="0" err="1"/>
              <a:t>Section</a:t>
            </a:r>
            <a:r>
              <a:rPr lang="de-DE" dirty="0"/>
              <a:t> 4</a:t>
            </a:r>
          </a:p>
          <a:p>
            <a:r>
              <a:rPr lang="de-DE" dirty="0" err="1"/>
              <a:t>Section</a:t>
            </a:r>
            <a:r>
              <a:rPr lang="de-DE" dirty="0"/>
              <a:t> 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1AAD2-A377-4788-9F24-A5FAA911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17A-838B-445F-A715-6CEEA5AD5909}" type="datetime1">
              <a:rPr lang="en-GB" smtClean="0"/>
              <a:pPr/>
              <a:t>14/08/2025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41AEE-FFA8-484C-90C4-C4C4A605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919BEDB-ECA1-4384-995C-7EC77607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35A7436-50D1-40CF-BCAE-6533F7C6C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99313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343F5-D1FD-4C25-80B0-88D68B66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Section</a:t>
            </a:r>
            <a:r>
              <a:rPr lang="de-DE" dirty="0"/>
              <a:t> 1, 2, 3, .. (</a:t>
            </a:r>
            <a:r>
              <a:rPr lang="de-DE" dirty="0" err="1"/>
              <a:t>optionally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85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Title of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Single-column text 20 </a:t>
            </a:r>
            <a:r>
              <a:rPr lang="en-US" dirty="0" err="1"/>
              <a:t>pt</a:t>
            </a:r>
            <a:r>
              <a:rPr lang="en-US" dirty="0"/>
              <a:t>, 1.17 line spacing…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ressit</a:t>
            </a:r>
            <a:r>
              <a:rPr lang="de-DE" dirty="0"/>
              <a:t> </a:t>
            </a:r>
            <a:r>
              <a:rPr lang="de-DE" dirty="0" err="1"/>
              <a:t>quaepel</a:t>
            </a:r>
            <a:r>
              <a:rPr lang="de-DE" dirty="0"/>
              <a:t> </a:t>
            </a:r>
            <a:r>
              <a:rPr lang="de-DE" dirty="0" err="1"/>
              <a:t>imust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quatis</a:t>
            </a:r>
            <a:r>
              <a:rPr lang="de-DE" dirty="0"/>
              <a:t> </a:t>
            </a:r>
            <a:r>
              <a:rPr lang="de-DE" dirty="0" err="1"/>
              <a:t>vidus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rehent</a:t>
            </a:r>
            <a:r>
              <a:rPr lang="de-DE" dirty="0"/>
              <a:t>, </a:t>
            </a:r>
            <a:r>
              <a:rPr lang="de-DE" dirty="0" err="1"/>
              <a:t>intur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odist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? </a:t>
            </a:r>
            <a:r>
              <a:rPr lang="de-DE" dirty="0" err="1"/>
              <a:t>bold</a:t>
            </a:r>
            <a:r>
              <a:rPr lang="de-DE" dirty="0"/>
              <a:t> </a:t>
            </a:r>
            <a:r>
              <a:rPr lang="de-DE" dirty="0" err="1"/>
              <a:t>eptati</a:t>
            </a:r>
            <a:r>
              <a:rPr lang="de-DE" dirty="0"/>
              <a:t> </a:t>
            </a:r>
            <a:r>
              <a:rPr lang="de-DE" dirty="0" err="1"/>
              <a:t>qute</a:t>
            </a:r>
            <a:r>
              <a:rPr lang="de-DE" dirty="0"/>
              <a:t> </a:t>
            </a:r>
            <a:r>
              <a:rPr lang="de-DE" dirty="0" err="1"/>
              <a:t>enis</a:t>
            </a:r>
            <a:r>
              <a:rPr lang="de-DE" dirty="0"/>
              <a:t> </a:t>
            </a:r>
            <a:r>
              <a:rPr lang="de-DE" dirty="0" err="1"/>
              <a:t>magnietur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diae</a:t>
            </a:r>
            <a:r>
              <a:rPr lang="de-DE" dirty="0"/>
              <a:t> dem </a:t>
            </a:r>
            <a:r>
              <a:rPr lang="de-DE" dirty="0" err="1"/>
              <a:t>volesero</a:t>
            </a:r>
            <a:r>
              <a:rPr lang="de-DE" dirty="0"/>
              <a:t> </a:t>
            </a:r>
            <a:r>
              <a:rPr lang="de-DE" dirty="0" err="1"/>
              <a:t>mosam</a:t>
            </a:r>
            <a:r>
              <a:rPr lang="de-DE" dirty="0"/>
              <a:t> </a:t>
            </a:r>
            <a:r>
              <a:rPr lang="de-DE" dirty="0" err="1"/>
              <a:t>hilita</a:t>
            </a:r>
            <a:r>
              <a:rPr lang="de-DE" dirty="0"/>
              <a:t> </a:t>
            </a:r>
            <a:r>
              <a:rPr lang="de-DE" dirty="0" err="1"/>
              <a:t>quibus</a:t>
            </a:r>
            <a:r>
              <a:rPr lang="de-DE" dirty="0"/>
              <a:t> et quam,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consed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harchil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nobitia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bea</a:t>
            </a:r>
            <a:r>
              <a:rPr lang="de-DE" dirty="0"/>
              <a:t> 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nos.</a:t>
            </a:r>
          </a:p>
          <a:p>
            <a:pPr lvl="1"/>
            <a:r>
              <a:rPr lang="de-DE" dirty="0" err="1"/>
              <a:t>Subheading</a:t>
            </a:r>
            <a:endParaRPr lang="de-DE" dirty="0"/>
          </a:p>
          <a:p>
            <a:pPr lvl="3"/>
            <a:r>
              <a:rPr lang="en-US" dirty="0"/>
              <a:t>Bullet point level 1, 20 </a:t>
            </a:r>
            <a:r>
              <a:rPr lang="en-US" dirty="0" err="1"/>
              <a:t>pt</a:t>
            </a:r>
            <a:r>
              <a:rPr lang="en-US" dirty="0"/>
              <a:t>, 1.17 line spacing</a:t>
            </a:r>
          </a:p>
          <a:p>
            <a:pPr lvl="3"/>
            <a:r>
              <a:rPr lang="en-US" dirty="0"/>
              <a:t>Bullet point level 1, 20 </a:t>
            </a:r>
            <a:r>
              <a:rPr lang="en-US" dirty="0" err="1"/>
              <a:t>pt</a:t>
            </a:r>
            <a:r>
              <a:rPr lang="en-US" dirty="0"/>
              <a:t>, 1.17 line spacing</a:t>
            </a:r>
            <a:endParaRPr lang="de-DE" dirty="0"/>
          </a:p>
          <a:p>
            <a:pPr lvl="4"/>
            <a:r>
              <a:rPr lang="en-US" dirty="0"/>
              <a:t>Bullet point level 2, 18 </a:t>
            </a:r>
            <a:r>
              <a:rPr lang="en-US" dirty="0" err="1"/>
              <a:t>pt</a:t>
            </a:r>
            <a:r>
              <a:rPr lang="en-US" dirty="0"/>
              <a:t>, 1.17 line spacing</a:t>
            </a:r>
            <a:endParaRPr lang="de-DE" dirty="0"/>
          </a:p>
          <a:p>
            <a:pPr lvl="4"/>
            <a:r>
              <a:rPr lang="en-US" dirty="0"/>
              <a:t>Bullet point level 2, 18 </a:t>
            </a:r>
            <a:r>
              <a:rPr lang="en-US" dirty="0" err="1"/>
              <a:t>pt</a:t>
            </a:r>
            <a:r>
              <a:rPr lang="en-US" dirty="0"/>
              <a:t>, 1.17 line spacing</a:t>
            </a:r>
          </a:p>
          <a:p>
            <a:pPr lvl="5"/>
            <a:r>
              <a:rPr lang="en-US" dirty="0"/>
              <a:t>Bullet point level 3, 16 </a:t>
            </a:r>
            <a:r>
              <a:rPr lang="en-US" dirty="0" err="1"/>
              <a:t>pt</a:t>
            </a:r>
            <a:r>
              <a:rPr lang="en-US" dirty="0"/>
              <a:t>, 1.17 line spacing</a:t>
            </a:r>
          </a:p>
          <a:p>
            <a:pPr lvl="5"/>
            <a:r>
              <a:rPr lang="en-US" dirty="0"/>
              <a:t>Bullet point level 3, 16 </a:t>
            </a:r>
            <a:r>
              <a:rPr lang="en-US" dirty="0" err="1"/>
              <a:t>pt</a:t>
            </a:r>
            <a:r>
              <a:rPr lang="en-US" dirty="0"/>
              <a:t>, 1.17 line spacing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B41F017A-838B-445F-A715-6CEEA5AD5909}" type="datetime1">
              <a:rPr lang="en-GB" smtClean="0"/>
              <a:pPr/>
              <a:t>14/08/2025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E7939-1B3E-42DE-BF23-086D938DF2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8" y="6479671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BBD042B-14D6-4982-8174-A35FF494C6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r>
              <a:rPr lang="de-DE" dirty="0" err="1"/>
              <a:t>Section</a:t>
            </a:r>
            <a:r>
              <a:rPr lang="de-DE" dirty="0"/>
              <a:t> (</a:t>
            </a:r>
            <a:r>
              <a:rPr lang="de-DE" dirty="0" err="1"/>
              <a:t>optionally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614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066" y="1701296"/>
            <a:ext cx="3455318" cy="4464000"/>
          </a:xfrm>
        </p:spPr>
        <p:txBody>
          <a:bodyPr/>
          <a:lstStyle/>
          <a:p>
            <a:r>
              <a:rPr lang="en-US" dirty="0"/>
              <a:t>Inner margins of the table reformatted</a:t>
            </a:r>
            <a:endParaRPr lang="de-DE" dirty="0"/>
          </a:p>
          <a:p>
            <a:pPr lvl="3"/>
            <a:r>
              <a:rPr lang="en-US" dirty="0"/>
              <a:t>Left margin:    0.40 cm</a:t>
            </a:r>
          </a:p>
          <a:p>
            <a:pPr lvl="3"/>
            <a:r>
              <a:rPr lang="en-US" dirty="0"/>
              <a:t>Right margin:    0.40 cm</a:t>
            </a:r>
          </a:p>
          <a:p>
            <a:pPr lvl="3"/>
            <a:r>
              <a:rPr lang="en-US" dirty="0"/>
              <a:t>Top margin:    0.40 cm</a:t>
            </a:r>
          </a:p>
          <a:p>
            <a:pPr lvl="3"/>
            <a:r>
              <a:rPr lang="en-US" dirty="0"/>
              <a:t>Bottom margin:    0.30 cm</a:t>
            </a:r>
            <a:endParaRPr lang="de-DE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Slide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table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B41F017A-838B-445F-A715-6CEEA5AD5909}" type="datetime1">
              <a:rPr lang="en-GB" smtClean="0"/>
              <a:pPr/>
              <a:t>14/08/2025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E7939-1B3E-42DE-BF23-086D938DF2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8" y="6479671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BBD042B-14D6-4982-8174-A35FF494C6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616" y="260648"/>
            <a:ext cx="11088000" cy="288000"/>
          </a:xfrm>
        </p:spPr>
        <p:txBody>
          <a:bodyPr/>
          <a:lstStyle/>
          <a:p>
            <a:r>
              <a:rPr lang="de-DE" dirty="0" err="1"/>
              <a:t>Section</a:t>
            </a:r>
            <a:r>
              <a:rPr lang="de-DE" dirty="0"/>
              <a:t> (</a:t>
            </a:r>
            <a:r>
              <a:rPr lang="de-DE" dirty="0" err="1"/>
              <a:t>optionally</a:t>
            </a:r>
            <a:r>
              <a:rPr lang="de-DE" dirty="0"/>
              <a:t>)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1D9BCD7-EB98-4EE6-95E1-F95F77089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767990"/>
              </p:ext>
            </p:extLst>
          </p:nvPr>
        </p:nvGraphicFramePr>
        <p:xfrm>
          <a:off x="550863" y="1844675"/>
          <a:ext cx="7200900" cy="343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15987298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62072217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64394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Column</a:t>
                      </a:r>
                      <a:r>
                        <a:rPr lang="de-DE" dirty="0"/>
                        <a:t> 1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Column</a:t>
                      </a:r>
                      <a:r>
                        <a:rPr lang="de-DE" dirty="0"/>
                        <a:t> 2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Column</a:t>
                      </a:r>
                      <a:r>
                        <a:rPr lang="de-DE" dirty="0"/>
                        <a:t> 3</a:t>
                      </a: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76765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Row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comniendit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ero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doluptumqui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 dem</a:t>
                      </a: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73066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28071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401815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357077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chemeClr val="accent1"/>
                          </a:solidFill>
                        </a:rPr>
                        <a:t>Cell</a:t>
                      </a:r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144000" marR="144000" marT="144000" marB="108000"/>
                </a:tc>
                <a:extLst>
                  <a:ext uri="{0D108BD9-81ED-4DB2-BD59-A6C34878D82A}">
                    <a16:rowId xmlns:a16="http://schemas.microsoft.com/office/drawing/2014/main" val="306917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32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D96FA189-889F-4E1F-BBA3-0382D702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C9888F-563B-4434-8AEA-9EC79214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4" indent="0">
              <a:buNone/>
            </a:pPr>
            <a:r>
              <a:rPr lang="en-US" dirty="0"/>
              <a:t>[1] First Reference</a:t>
            </a:r>
            <a:endParaRPr lang="de-DE" dirty="0"/>
          </a:p>
          <a:p>
            <a:pPr marL="252000" lvl="4" indent="0">
              <a:buNone/>
            </a:pPr>
            <a:r>
              <a:rPr lang="en-US" dirty="0"/>
              <a:t>[2] 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BF2B6-3570-4CE9-B947-2601BD1B8EB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B41F017A-838B-445F-A715-6CEEA5AD5909}" type="datetime1">
              <a:rPr lang="en-GB" smtClean="0"/>
              <a:pPr/>
              <a:t>14/08/2025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E7939-1B3E-42DE-BF23-086D938DF2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ECB407-1A8F-4BA6-AB7A-657BB0C7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8" y="6479671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88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2FEC3-7DBE-44C5-9D5A-CF0D1C52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0E6B91-9CE5-4CF9-9793-53920334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0D18-FA22-48C9-B9AE-CDBF5F639CAE}" type="datetime1">
              <a:rPr lang="en-GB" smtClean="0"/>
              <a:pPr/>
              <a:t>14/08/2025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B3C527-6718-4D74-8716-DC157643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Presentation title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6406A3-394A-4FBA-B62B-2B7FCD16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7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1740ECE-1B32-43C3-AC67-83D7578CB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7A10672-4394-4603-B438-42094D00B2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EF019B1-D278-4B83-97EE-CD7833A51B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14">
            <a:extLst>
              <a:ext uri="{FF2B5EF4-FFF2-40B4-BE49-F238E27FC236}">
                <a16:creationId xmlns:a16="http://schemas.microsoft.com/office/drawing/2014/main" id="{C2151811-C9BA-4192-8B86-A2C9D0CD07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" b="29"/>
          <a:stretch/>
        </p:blipFill>
        <p:spPr>
          <a:xfrm>
            <a:off x="4586288" y="0"/>
            <a:ext cx="7608887" cy="5651500"/>
          </a:xfrm>
        </p:spPr>
      </p:pic>
    </p:spTree>
    <p:extLst>
      <p:ext uri="{BB962C8B-B14F-4D97-AF65-F5344CB8AC3E}">
        <p14:creationId xmlns:p14="http://schemas.microsoft.com/office/powerpoint/2010/main" val="8903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NIS - Colors PP - Dachmarke">
      <a:dk1>
        <a:srgbClr val="00385F"/>
      </a:dk1>
      <a:lt1>
        <a:sysClr val="window" lastClr="FFFFFF"/>
      </a:lt1>
      <a:dk2>
        <a:srgbClr val="FFFFFF"/>
      </a:dk2>
      <a:lt2>
        <a:srgbClr val="E7E6E6"/>
      </a:lt2>
      <a:accent1>
        <a:srgbClr val="00385F"/>
      </a:accent1>
      <a:accent2>
        <a:srgbClr val="00385F"/>
      </a:accent2>
      <a:accent3>
        <a:srgbClr val="009ED4"/>
      </a:accent3>
      <a:accent4>
        <a:srgbClr val="657280"/>
      </a:accent4>
      <a:accent5>
        <a:srgbClr val="009ED4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Unis_16x9</Template>
  <TotalTime>0</TotalTime>
  <Words>258</Words>
  <Application>Microsoft Office PowerPoint</Application>
  <PresentationFormat>Breitbild</PresentationFormat>
  <Paragraphs>66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PowerPoint-Präsentation</vt:lpstr>
      <vt:lpstr>Agenda</vt:lpstr>
      <vt:lpstr>Section 1, 2, 3, .. (optionally)</vt:lpstr>
      <vt:lpstr>Title of this slide</vt:lpstr>
      <vt:lpstr>Slide with table</vt:lpstr>
      <vt:lpstr>References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CARV MCPC 2025</dc:title>
  <dc:creator/>
  <dc:description/>
  <cp:lastModifiedBy>Schreiber, Florian</cp:lastModifiedBy>
  <cp:revision>37</cp:revision>
  <dcterms:created xsi:type="dcterms:W3CDTF">2020-12-02T14:17:18Z</dcterms:created>
  <dcterms:modified xsi:type="dcterms:W3CDTF">2025-08-14T11:23:59Z</dcterms:modified>
</cp:coreProperties>
</file>